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2" r:id="rId3"/>
    <p:sldId id="263" r:id="rId4"/>
    <p:sldId id="265" r:id="rId5"/>
    <p:sldId id="276" r:id="rId6"/>
    <p:sldId id="280" r:id="rId7"/>
    <p:sldId id="274" r:id="rId8"/>
    <p:sldId id="275" r:id="rId9"/>
    <p:sldId id="279" r:id="rId10"/>
    <p:sldId id="283" r:id="rId11"/>
    <p:sldId id="282" r:id="rId12"/>
    <p:sldId id="277" r:id="rId13"/>
    <p:sldId id="278" r:id="rId14"/>
    <p:sldId id="281" r:id="rId15"/>
    <p:sldId id="270" r:id="rId16"/>
    <p:sldId id="285" r:id="rId17"/>
    <p:sldId id="286" r:id="rId18"/>
    <p:sldId id="271" r:id="rId19"/>
  </p:sldIdLst>
  <p:sldSz cx="12192000" cy="6858000"/>
  <p:notesSz cx="6797675" cy="9926638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F2B"/>
    <a:srgbClr val="FCF7F1"/>
    <a:srgbClr val="344529"/>
    <a:srgbClr val="2B3922"/>
    <a:srgbClr val="2E3722"/>
    <a:srgbClr val="B8D233"/>
    <a:srgbClr val="5CC6D6"/>
    <a:srgbClr val="F8D22F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AB4F529-615A-4BF8-B825-37FFE8B6BA4C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39AE7F-E483-4DBB-B4F7-104CC8CA2171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r>
              <a:rPr lang="ko-KR" altLang="en-US"/>
              <a:t>ㄱ</a:t>
            </a: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20651AD9-5B19-4091-B295-072F35D6A3B2}" type="datetime1">
              <a:rPr lang="ko-KR" altLang="en-US" smtClean="0"/>
              <a:t>2023-08-17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4D8281C-7931-473C-9666-18018390EE92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E7080240-EBDF-41B6-A1DE-E560026F2333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8AC3EC8-DF3F-4AC2-B18B-C00E0204BAAA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0E58FAAA-96A2-4F14-86DB-6CCD835F2059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036737A-113C-4BF8-987E-09769B1091BD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BCBE03C-7696-46E4-9934-281E972A5615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80DDC9-0681-4219-B35B-37D59EEDBF41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53D1245-338D-47DA-A04B-5B644C0B0FC3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836FA0E0-3F22-429F-9546-8008D75F129F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BC6ACDB6-825C-4702-849A-932BE7A5C0AA}" type="datetime1">
              <a:rPr lang="ko-KR" altLang="en-US" smtClean="0"/>
              <a:t>2023-08-17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2FA5478-B461-410C-A75D-51F3149F555A}" type="datetime1">
              <a:rPr lang="ko-KR" altLang="en-US" smtClean="0"/>
              <a:t>2023-08-17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Atents</a:t>
            </a:r>
            <a:b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team project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808485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Untiy</a:t>
            </a:r>
            <a:r>
              <a:rPr lang="ko-KR" altLang="en-US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이용한 로크라이크 게임 구현</a:t>
            </a:r>
            <a:endParaRPr lang="ko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241CFC-24BF-51BD-9A35-0F24900F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67ED72C-9CAA-089E-1EEE-FC071F951F56}"/>
              </a:ext>
            </a:extLst>
          </p:cNvPr>
          <p:cNvSpPr txBox="1">
            <a:spLocks/>
          </p:cNvSpPr>
          <p:nvPr/>
        </p:nvSpPr>
        <p:spPr>
          <a:xfrm>
            <a:off x="6033793" y="4273954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ko" sz="140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7AE743AD-4702-2E6B-1563-45561A6495ED}"/>
              </a:ext>
            </a:extLst>
          </p:cNvPr>
          <p:cNvSpPr txBox="1">
            <a:spLocks/>
          </p:cNvSpPr>
          <p:nvPr/>
        </p:nvSpPr>
        <p:spPr>
          <a:xfrm>
            <a:off x="6033793" y="4254885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작업자 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김수영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이재민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이지선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인치명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전태민</a:t>
            </a:r>
            <a:endParaRPr lang="ko" sz="140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Character Base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en-US" altLang="ko-KR"/>
              <a:t>Player</a:t>
            </a:r>
            <a:r>
              <a:rPr lang="ko-KR" altLang="en-US"/>
              <a:t>와 </a:t>
            </a:r>
            <a:r>
              <a:rPr lang="en-US" altLang="ko-KR"/>
              <a:t>EnemyBase</a:t>
            </a:r>
            <a:r>
              <a:rPr lang="ko-KR" altLang="en-US"/>
              <a:t> 공통 기능 묶어 놓은 부모클래스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체력</a:t>
            </a:r>
            <a:r>
              <a:rPr lang="en-US" altLang="ko-KR"/>
              <a:t>, </a:t>
            </a:r>
            <a:r>
              <a:rPr lang="ko-KR" altLang="en-US"/>
              <a:t>공격력</a:t>
            </a:r>
            <a:r>
              <a:rPr lang="en-US" altLang="ko-KR"/>
              <a:t>, </a:t>
            </a:r>
            <a:r>
              <a:rPr lang="ko-KR" altLang="en-US"/>
              <a:t>원소 속성 등 공통 변수 포함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/>
              <a:t>공격자와 방어자의 속성에 따라 데미지 계산식 구현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055D27E-788D-A7DC-379D-3B0C85F56676}"/>
              </a:ext>
            </a:extLst>
          </p:cNvPr>
          <p:cNvSpPr/>
          <p:nvPr/>
        </p:nvSpPr>
        <p:spPr>
          <a:xfrm>
            <a:off x="7737209" y="2459317"/>
            <a:ext cx="2505179" cy="868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Character Base</a:t>
            </a:r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9557A05-1603-30B8-ECDE-4C339BFE62E5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 flipH="1">
            <a:off x="7615290" y="3200782"/>
            <a:ext cx="488794" cy="635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BBA152E-7A2C-D2BB-5F41-3CB4DC8E758A}"/>
              </a:ext>
            </a:extLst>
          </p:cNvPr>
          <p:cNvSpPr/>
          <p:nvPr/>
        </p:nvSpPr>
        <p:spPr>
          <a:xfrm>
            <a:off x="6868530" y="3835928"/>
            <a:ext cx="1493520" cy="543801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Player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F066B2-3BCD-9C48-4A81-F2D8CCA96AA3}"/>
              </a:ext>
            </a:extLst>
          </p:cNvPr>
          <p:cNvSpPr/>
          <p:nvPr/>
        </p:nvSpPr>
        <p:spPr>
          <a:xfrm>
            <a:off x="9614639" y="3835928"/>
            <a:ext cx="1493520" cy="54380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EnemyBase</a:t>
            </a:r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0850E3-3063-0AB6-FCED-875396A933B5}"/>
              </a:ext>
            </a:extLst>
          </p:cNvPr>
          <p:cNvCxnSpPr>
            <a:cxnSpLocks/>
            <a:stCxn id="3" idx="5"/>
            <a:endCxn id="14" idx="0"/>
          </p:cNvCxnSpPr>
          <p:nvPr/>
        </p:nvCxnSpPr>
        <p:spPr>
          <a:xfrm>
            <a:off x="9875513" y="3200782"/>
            <a:ext cx="485886" cy="635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7F5581-42FC-BDC3-FD62-87D94F50E3B0}"/>
              </a:ext>
            </a:extLst>
          </p:cNvPr>
          <p:cNvSpPr/>
          <p:nvPr/>
        </p:nvSpPr>
        <p:spPr>
          <a:xfrm>
            <a:off x="7737209" y="2113254"/>
            <a:ext cx="967740" cy="2771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IBattle</a:t>
            </a: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D527C6-5005-D977-B884-18BD926D8AC6}"/>
              </a:ext>
            </a:extLst>
          </p:cNvPr>
          <p:cNvSpPr/>
          <p:nvPr/>
        </p:nvSpPr>
        <p:spPr>
          <a:xfrm>
            <a:off x="9302211" y="2103500"/>
            <a:ext cx="967740" cy="2771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IHealth</a:t>
            </a:r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C3ECE0-9C91-95F7-9DAB-CB9DAF16E7A6}"/>
              </a:ext>
            </a:extLst>
          </p:cNvPr>
          <p:cNvCxnSpPr>
            <a:stCxn id="14" idx="4"/>
          </p:cNvCxnSpPr>
          <p:nvPr/>
        </p:nvCxnSpPr>
        <p:spPr>
          <a:xfrm>
            <a:off x="10361399" y="4379729"/>
            <a:ext cx="0" cy="367531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F115B2-6E19-4855-60BE-B28C1786DC14}"/>
              </a:ext>
            </a:extLst>
          </p:cNvPr>
          <p:cNvSpPr txBox="1"/>
          <p:nvPr/>
        </p:nvSpPr>
        <p:spPr>
          <a:xfrm>
            <a:off x="9365773" y="4848106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여러 종류 </a:t>
            </a:r>
            <a:r>
              <a:rPr lang="en-US" altLang="ko-KR"/>
              <a:t>Enemy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7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Player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이재민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플레이어의 이동 및 공격 기능 구현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시네머신 카메라를 이용한 가상 카메라 설정</a:t>
            </a:r>
            <a:endParaRPr lang="en-US" altLang="ko-KR"/>
          </a:p>
          <a:p>
            <a:endParaRPr lang="en-US" altLang="ko-KR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08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NPC Script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en-US" altLang="ko-KR"/>
              <a:t>NPC</a:t>
            </a:r>
            <a:r>
              <a:rPr lang="ko-KR" altLang="en-US"/>
              <a:t>의 대사 스크립트를 출력하는 기능</a:t>
            </a:r>
            <a:endParaRPr lang="en-US" altLang="ko-KR"/>
          </a:p>
          <a:p>
            <a:pPr lvl="1"/>
            <a:r>
              <a:rPr lang="ko-KR" altLang="en-US"/>
              <a:t>플레이어의 튜토리얼 및 스토리 진행 유도</a:t>
            </a:r>
            <a:endParaRPr lang="en-US" altLang="ko-KR"/>
          </a:p>
          <a:p>
            <a:r>
              <a:rPr lang="ko-KR" altLang="en-US"/>
              <a:t>대사 데이터는 </a:t>
            </a:r>
            <a:r>
              <a:rPr lang="en-US" altLang="ko-KR"/>
              <a:t>csv</a:t>
            </a:r>
            <a:r>
              <a:rPr lang="ko-KR" altLang="en-US"/>
              <a:t>파일으로 관리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3" name="지선_대화 시스템 기능 영상">
            <a:hlinkClick r:id="" action="ppaction://media"/>
            <a:extLst>
              <a:ext uri="{FF2B5EF4-FFF2-40B4-BE49-F238E27FC236}">
                <a16:creationId xmlns:a16="http://schemas.microsoft.com/office/drawing/2014/main" id="{D68E2007-7E99-DA61-E403-7E9ED0D351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04" end="2704"/>
                </p14:media>
              </p:ext>
            </p:extLst>
          </p:nvPr>
        </p:nvPicPr>
        <p:blipFill rotWithShape="1">
          <a:blip r:embed="rId4"/>
          <a:srcRect l="8889" t="8219" r="9417" b="2347"/>
          <a:stretch/>
        </p:blipFill>
        <p:spPr>
          <a:xfrm>
            <a:off x="6096000" y="2453950"/>
            <a:ext cx="5159829" cy="2929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7C86F2-603D-5F12-7EEF-5794C58D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61" y="3131360"/>
            <a:ext cx="2743686" cy="282138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09B9C4A-F3D4-EB89-9CD1-753DE62C80C8}"/>
              </a:ext>
            </a:extLst>
          </p:cNvPr>
          <p:cNvCxnSpPr/>
          <p:nvPr/>
        </p:nvCxnSpPr>
        <p:spPr>
          <a:xfrm>
            <a:off x="4305300" y="4069080"/>
            <a:ext cx="1562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620"/>
            <a:ext cx="10059035" cy="1372235"/>
          </a:xfrm>
        </p:spPr>
        <p:txBody>
          <a:bodyPr/>
          <a:lstStyle/>
          <a:p>
            <a:r>
              <a:rPr lang="en-US" altLang="ko-KR"/>
              <a:t>Inventory System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835" cy="366395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075" y="642620"/>
            <a:ext cx="17621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900" cy="3850004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182880" indent="-182880" latinLnBrk="0">
              <a:buFont typeface="Garamond"/>
              <a:buChar char="◦"/>
            </a:pPr>
            <a:r>
              <a:rPr lang="ko-KR" altLang="en-US"/>
              <a:t>플레이어의 아이템을 관리하는 시스템</a:t>
            </a:r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182880" indent="-182880" latinLnBrk="0">
              <a:buFont typeface="Garamond"/>
              <a:buChar char="◦"/>
            </a:pPr>
            <a:r>
              <a:rPr lang="ko-KR" altLang="en-US"/>
              <a:t>상점 시스템을 이용하여 아이템을 사고 파는 시스템 구현</a:t>
            </a:r>
          </a:p>
          <a:p>
            <a:pPr marL="182880" indent="-182880" latinLnBrk="0">
              <a:buFont typeface="Garamond"/>
              <a:buChar char="◦"/>
            </a:pPr>
            <a:endParaRPr lang="ko-KR" altLang="en-US"/>
          </a:p>
          <a:p>
            <a:pPr marL="182880" indent="-182880" latinLnBrk="0">
              <a:buFont typeface="Garamond"/>
              <a:buChar char="◦"/>
            </a:pPr>
            <a:r>
              <a:rPr lang="ko-KR" altLang="en-US"/>
              <a:t>오른쪽을 오래 누르면 split이 되도록 설정</a:t>
            </a:r>
          </a:p>
          <a:p>
            <a:pPr marL="457200" lvl="1" indent="-182880" latinLnBrk="0">
              <a:buFont typeface="Garamond"/>
              <a:buChar char="◦"/>
            </a:pPr>
            <a:endParaRPr lang="ko-KR" altLang="en-US"/>
          </a:p>
          <a:p>
            <a:pPr marL="182880" indent="-182880" latinLnBrk="0">
              <a:buFont typeface="Garamond"/>
              <a:buChar char="◦"/>
            </a:pPr>
            <a:endParaRPr lang="ko-KR" altLang="en-US"/>
          </a:p>
        </p:txBody>
      </p:sp>
      <p:pic>
        <p:nvPicPr>
          <p:cNvPr id="4" name="지선_인벤토리와 상점 퀵슬롯 기능 영상">
            <a:hlinkClick r:id="" action="ppaction://media"/>
            <a:extLst>
              <a:ext uri="{FF2B5EF4-FFF2-40B4-BE49-F238E27FC236}">
                <a16:creationId xmlns:a16="http://schemas.microsoft.com/office/drawing/2014/main" id="{CA8520F4-A0A1-6AC0-49D9-3FE48F45F4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49"/>
                </p14:media>
              </p:ext>
            </p:extLst>
          </p:nvPr>
        </p:nvPicPr>
        <p:blipFill rotWithShape="1">
          <a:blip r:embed="rId4"/>
          <a:srcRect l="10444" t="12139" r="9372"/>
          <a:stretch/>
        </p:blipFill>
        <p:spPr>
          <a:xfrm>
            <a:off x="6096000" y="2453640"/>
            <a:ext cx="5160010" cy="28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5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Enemy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인치명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플레이어를 추적하고 공격하는 </a:t>
            </a:r>
            <a:r>
              <a:rPr lang="en-US" altLang="ko-KR"/>
              <a:t>Enemy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/>
              <a:t>Enemy HP</a:t>
            </a:r>
            <a:r>
              <a:rPr lang="ko-KR" altLang="en-US"/>
              <a:t>바는 항상 </a:t>
            </a:r>
            <a:r>
              <a:rPr lang="en-US" altLang="ko-KR"/>
              <a:t>Enemy </a:t>
            </a:r>
            <a:r>
              <a:rPr lang="ko-KR" altLang="en-US"/>
              <a:t>위치와 동기화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/>
              <a:t>여러 종류의 </a:t>
            </a:r>
            <a:r>
              <a:rPr lang="en-US" altLang="ko-KR"/>
              <a:t>Enemy</a:t>
            </a:r>
            <a:r>
              <a:rPr lang="ko-KR" altLang="en-US"/>
              <a:t>를 구현 하기위해 부모클래스 </a:t>
            </a:r>
            <a:r>
              <a:rPr lang="en-US" altLang="ko-KR"/>
              <a:t>EnemyBase</a:t>
            </a:r>
            <a:r>
              <a:rPr lang="ko-KR" altLang="en-US"/>
              <a:t> 작성</a:t>
            </a:r>
            <a:endParaRPr lang="en-US" altLang="ko-KR"/>
          </a:p>
          <a:p>
            <a:pPr lvl="1"/>
            <a:r>
              <a:rPr lang="ko-KR" altLang="en-US"/>
              <a:t>원거리 계열</a:t>
            </a:r>
            <a:r>
              <a:rPr lang="en-US" altLang="ko-KR"/>
              <a:t>, </a:t>
            </a:r>
            <a:r>
              <a:rPr lang="ko-KR" altLang="en-US"/>
              <a:t>근거리 계열</a:t>
            </a:r>
            <a:r>
              <a:rPr lang="en-US" altLang="ko-KR"/>
              <a:t>, </a:t>
            </a:r>
            <a:r>
              <a:rPr lang="ko-KR" altLang="en-US"/>
              <a:t>보스 등 상속 받음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90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Map Generation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F8A1D-8B8D-8C81-F889-1E085F1DBC4D}"/>
              </a:ext>
            </a:extLst>
          </p:cNvPr>
          <p:cNvSpPr txBox="1"/>
          <p:nvPr/>
        </p:nvSpPr>
        <p:spPr>
          <a:xfrm>
            <a:off x="1490943" y="6041670"/>
            <a:ext cx="272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출처 </a:t>
            </a:r>
            <a:r>
              <a:rPr lang="en-US" altLang="ko-KR" sz="1200"/>
              <a:t>: https://youtu.be/v7yyZZjF1z4</a:t>
            </a:r>
            <a:endParaRPr lang="ko-KR" altLang="en-US" sz="120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주어진 조건 내에서 항상 랜덤하게 방을 만드는 기능</a:t>
            </a:r>
            <a:endParaRPr lang="en-US" altLang="ko-KR"/>
          </a:p>
          <a:p>
            <a:pPr lvl="1"/>
            <a:r>
              <a:rPr lang="ko-KR" altLang="en-US"/>
              <a:t>항상 맵에는 시작 지점과 끝지점이 있음</a:t>
            </a:r>
            <a:endParaRPr lang="en-US" altLang="ko-KR"/>
          </a:p>
          <a:p>
            <a:pPr lvl="1"/>
            <a:r>
              <a:rPr lang="ko-KR" altLang="en-US"/>
              <a:t>막히는 길이 있으면 열기 위한 장치가 있음</a:t>
            </a:r>
            <a:r>
              <a:rPr lang="en-US" altLang="ko-KR"/>
              <a:t>(</a:t>
            </a:r>
            <a:r>
              <a:rPr lang="ko-KR" altLang="en-US"/>
              <a:t>열쇠</a:t>
            </a:r>
            <a:r>
              <a:rPr lang="en-US" altLang="ko-KR"/>
              <a:t>, </a:t>
            </a:r>
            <a:r>
              <a:rPr lang="ko-KR" altLang="en-US"/>
              <a:t>문 등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테마 마다 다른 분위기를 연출</a:t>
            </a:r>
            <a:endParaRPr lang="en-US" altLang="ko-KR"/>
          </a:p>
          <a:p>
            <a:r>
              <a:rPr lang="ko-KR" altLang="en-US"/>
              <a:t>유튜브 공부하던 중 인상깊게 봤던 알고리즘을 참고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1" name="퍼온거">
            <a:hlinkClick r:id="" action="ppaction://media"/>
            <a:extLst>
              <a:ext uri="{FF2B5EF4-FFF2-40B4-BE49-F238E27FC236}">
                <a16:creationId xmlns:a16="http://schemas.microsoft.com/office/drawing/2014/main" id="{510CC4EC-A03A-ACE3-0884-1040F87B1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0943" y="3650690"/>
            <a:ext cx="4165585" cy="2343202"/>
          </a:xfrm>
          <a:prstGeom prst="rect">
            <a:avLst/>
          </a:prstGeom>
        </p:spPr>
      </p:pic>
      <p:pic>
        <p:nvPicPr>
          <p:cNvPr id="12" name="만든거">
            <a:hlinkClick r:id="" action="ppaction://media"/>
            <a:extLst>
              <a:ext uri="{FF2B5EF4-FFF2-40B4-BE49-F238E27FC236}">
                <a16:creationId xmlns:a16="http://schemas.microsoft.com/office/drawing/2014/main" id="{DC2648E7-446B-27F4-1198-EB2E050FF2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8072" y="3650690"/>
            <a:ext cx="4165584" cy="2343141"/>
          </a:xfrm>
          <a:prstGeom prst="rect">
            <a:avLst/>
          </a:prstGeom>
        </p:spPr>
      </p:pic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90A8509D-78AC-92E6-2EF9-E859D528D034}"/>
              </a:ext>
            </a:extLst>
          </p:cNvPr>
          <p:cNvSpPr txBox="1">
            <a:spLocks/>
          </p:cNvSpPr>
          <p:nvPr/>
        </p:nvSpPr>
        <p:spPr>
          <a:xfrm>
            <a:off x="6080671" y="2103120"/>
            <a:ext cx="4914122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Sample</a:t>
            </a:r>
            <a:r>
              <a:rPr lang="ko-KR" altLang="en-US"/>
              <a:t> 방을 이용하여 던전 구성</a:t>
            </a:r>
            <a:endParaRPr lang="en-US" altLang="ko-KR"/>
          </a:p>
          <a:p>
            <a:pPr lvl="1"/>
            <a:r>
              <a:rPr lang="ko-KR" altLang="en-US"/>
              <a:t>사전에 만들어 놓은 샘플 방들을 이용하여 생성</a:t>
            </a:r>
            <a:endParaRPr lang="en-US" altLang="ko-KR"/>
          </a:p>
          <a:p>
            <a:pPr lvl="1"/>
            <a:r>
              <a:rPr lang="ko-KR" altLang="en-US"/>
              <a:t>근처 방과 연결된 통로 개수 방향 등 조건에 맞는 </a:t>
            </a:r>
            <a:endParaRPr lang="en-US" altLang="ko-KR"/>
          </a:p>
          <a:p>
            <a:pPr marL="274320" lvl="1" indent="0">
              <a:buNone/>
            </a:pPr>
            <a:r>
              <a:rPr lang="ko-KR" altLang="en-US"/>
              <a:t>    방을 생성함</a:t>
            </a:r>
            <a:endParaRPr lang="en-US" altLang="ko-KR"/>
          </a:p>
          <a:p>
            <a:r>
              <a:rPr lang="ko-KR" altLang="en-US"/>
              <a:t>방과 연결 관계를 이용해 통로 구성</a:t>
            </a:r>
          </a:p>
        </p:txBody>
      </p:sp>
    </p:spTree>
    <p:extLst>
      <p:ext uri="{BB962C8B-B14F-4D97-AF65-F5344CB8AC3E}">
        <p14:creationId xmlns:p14="http://schemas.microsoft.com/office/powerpoint/2010/main" val="6795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Map Generation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en-US" altLang="ko-KR"/>
              <a:t>Grid</a:t>
            </a:r>
            <a:r>
              <a:rPr lang="ko-KR" altLang="en-US"/>
              <a:t> 상에 방 위치에 따른 설치 및 통로 연결 구현 중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2" name="만든거">
            <a:hlinkClick r:id="" action="ppaction://media"/>
            <a:extLst>
              <a:ext uri="{FF2B5EF4-FFF2-40B4-BE49-F238E27FC236}">
                <a16:creationId xmlns:a16="http://schemas.microsoft.com/office/drawing/2014/main" id="{DC2648E7-446B-27F4-1198-EB2E050FF2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8072" y="3650690"/>
            <a:ext cx="4165584" cy="2343141"/>
          </a:xfrm>
          <a:prstGeom prst="rect">
            <a:avLst/>
          </a:prstGeom>
        </p:spPr>
      </p:pic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90A8509D-78AC-92E6-2EF9-E859D528D034}"/>
              </a:ext>
            </a:extLst>
          </p:cNvPr>
          <p:cNvSpPr txBox="1">
            <a:spLocks/>
          </p:cNvSpPr>
          <p:nvPr/>
        </p:nvSpPr>
        <p:spPr>
          <a:xfrm>
            <a:off x="6080671" y="2103120"/>
            <a:ext cx="4914122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Sample</a:t>
            </a:r>
            <a:r>
              <a:rPr lang="ko-KR" altLang="en-US"/>
              <a:t> 방을 이용하여 던전 구성</a:t>
            </a:r>
            <a:endParaRPr lang="en-US" altLang="ko-KR"/>
          </a:p>
          <a:p>
            <a:pPr lvl="1"/>
            <a:r>
              <a:rPr lang="ko-KR" altLang="en-US"/>
              <a:t>사전에 만들어 놓은 샘플 방들을 이용하여 생성</a:t>
            </a:r>
            <a:endParaRPr lang="en-US" altLang="ko-KR"/>
          </a:p>
          <a:p>
            <a:pPr lvl="1"/>
            <a:r>
              <a:rPr lang="ko-KR" altLang="en-US"/>
              <a:t>근처 방과 연결된 통로 개수 방향 등 조건에 맞는 </a:t>
            </a:r>
            <a:endParaRPr lang="en-US" altLang="ko-KR"/>
          </a:p>
          <a:p>
            <a:pPr marL="274320" lvl="1" indent="0">
              <a:buNone/>
            </a:pPr>
            <a:r>
              <a:rPr lang="ko-KR" altLang="en-US"/>
              <a:t>    방을 생성함</a:t>
            </a:r>
            <a:endParaRPr lang="en-US" altLang="ko-KR"/>
          </a:p>
          <a:p>
            <a:r>
              <a:rPr lang="ko-KR" altLang="en-US"/>
              <a:t>방과 연결 관계를 이용해 통로 구성</a:t>
            </a:r>
          </a:p>
        </p:txBody>
      </p:sp>
    </p:spTree>
    <p:extLst>
      <p:ext uri="{BB962C8B-B14F-4D97-AF65-F5344CB8AC3E}">
        <p14:creationId xmlns:p14="http://schemas.microsoft.com/office/powerpoint/2010/main" val="291934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Room</a:t>
            </a:r>
            <a:r>
              <a:rPr lang="ko-KR" altLang="en-US"/>
              <a:t> 기믹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방마다 있을 기믹</a:t>
            </a:r>
            <a:r>
              <a:rPr lang="en-US" altLang="ko-KR"/>
              <a:t>(</a:t>
            </a:r>
            <a:r>
              <a:rPr lang="ko-KR" altLang="en-US"/>
              <a:t>스위치</a:t>
            </a:r>
            <a:r>
              <a:rPr lang="en-US" altLang="ko-KR"/>
              <a:t>, </a:t>
            </a:r>
            <a:r>
              <a:rPr lang="ko-KR" altLang="en-US"/>
              <a:t>함정</a:t>
            </a:r>
            <a:r>
              <a:rPr lang="en-US" altLang="ko-KR"/>
              <a:t>, </a:t>
            </a:r>
            <a:r>
              <a:rPr lang="ko-KR" altLang="en-US"/>
              <a:t>상자</a:t>
            </a:r>
            <a:r>
              <a:rPr lang="en-US" altLang="ko-KR"/>
              <a:t>) </a:t>
            </a:r>
            <a:r>
              <a:rPr lang="ko-KR" altLang="en-US"/>
              <a:t>등을 구현</a:t>
            </a:r>
          </a:p>
        </p:txBody>
      </p:sp>
    </p:spTree>
    <p:extLst>
      <p:ext uri="{BB962C8B-B14F-4D97-AF65-F5344CB8AC3E}">
        <p14:creationId xmlns:p14="http://schemas.microsoft.com/office/powerpoint/2010/main" val="334790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0A2DF-237C-2792-DC2C-93AA5C20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1717A-C848-AD78-57AC-69BF8E3A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73A029-FAE0-5ED0-48A0-BC219D8E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8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56AF2-EAED-289F-69FD-44F5A15D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차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972AFD6-AC27-6E65-B782-A5F6308BA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406480"/>
              </p:ext>
            </p:extLst>
          </p:nvPr>
        </p:nvGraphicFramePr>
        <p:xfrm>
          <a:off x="1066800" y="2103438"/>
          <a:ext cx="10058400" cy="3564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69">
                  <a:extLst>
                    <a:ext uri="{9D8B030D-6E8A-4147-A177-3AD203B41FA5}">
                      <a16:colId xmlns:a16="http://schemas.microsoft.com/office/drawing/2014/main" val="1144736084"/>
                    </a:ext>
                  </a:extLst>
                </a:gridCol>
                <a:gridCol w="1138335">
                  <a:extLst>
                    <a:ext uri="{9D8B030D-6E8A-4147-A177-3AD203B41FA5}">
                      <a16:colId xmlns:a16="http://schemas.microsoft.com/office/drawing/2014/main" val="1122480100"/>
                    </a:ext>
                  </a:extLst>
                </a:gridCol>
                <a:gridCol w="5195596">
                  <a:extLst>
                    <a:ext uri="{9D8B030D-6E8A-4147-A177-3AD203B41FA5}">
                      <a16:colId xmlns:a16="http://schemas.microsoft.com/office/drawing/2014/main" val="291284109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24817492"/>
                    </a:ext>
                  </a:extLst>
                </a:gridCol>
              </a:tblGrid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개 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22389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시연영상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110991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작업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31377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441166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Player UI,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CharacterBase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Battle System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24465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Player Controller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5921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Script, Inventory, Player Animation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5711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Enemy Base, ItemData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98738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Map Generator, Factory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21771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F4BA36-E543-6320-4C60-18ADD4AA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89FD7B-EC7D-A5EB-F109-AF65FA2711DB}"/>
              </a:ext>
            </a:extLst>
          </p:cNvPr>
          <p:cNvSpPr/>
          <p:nvPr/>
        </p:nvSpPr>
        <p:spPr>
          <a:xfrm>
            <a:off x="2789853" y="5411755"/>
            <a:ext cx="7119257" cy="9237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기능 구현 부분 목차 순서를 작업자 기준으로 해야됨</a:t>
            </a:r>
            <a:endParaRPr lang="en-US" altLang="ko-KR"/>
          </a:p>
          <a:p>
            <a:pPr algn="ctr"/>
            <a:r>
              <a:rPr lang="ko-KR" altLang="en-US"/>
              <a:t>그래야 회사에서 내 기량을 바로 판단함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707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EB576-7239-7B31-853E-474D9A03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6A214-8A5F-7D90-1A0E-80F8C446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911" y="2014194"/>
            <a:ext cx="3916261" cy="3849624"/>
          </a:xfrm>
        </p:spPr>
        <p:txBody>
          <a:bodyPr/>
          <a:lstStyle/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38212A-8526-F20D-9396-CE6E6CA32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30" y="1359623"/>
            <a:ext cx="3517162" cy="4855783"/>
          </a:xfrm>
          <a:prstGeom prst="rect">
            <a:avLst/>
          </a:prstGeom>
        </p:spPr>
      </p:pic>
      <p:pic>
        <p:nvPicPr>
          <p:cNvPr id="10" name="Atents">
            <a:hlinkClick r:id="" action="ppaction://media"/>
            <a:extLst>
              <a:ext uri="{FF2B5EF4-FFF2-40B4-BE49-F238E27FC236}">
                <a16:creationId xmlns:a16="http://schemas.microsoft.com/office/drawing/2014/main" id="{E69BAB36-5C77-7A35-5564-6827BF2F7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2553432"/>
            <a:ext cx="4643190" cy="277114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7104B-60E2-98D7-6513-B781E57E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92039-E7D9-0EAA-EF61-C72C19A4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  <a:r>
              <a:rPr lang="en-US" altLang="ko-KR" sz="2800"/>
              <a:t>(</a:t>
            </a:r>
            <a:r>
              <a:rPr lang="ko-KR" altLang="en-US" sz="2800"/>
              <a:t>장르 선택이유</a:t>
            </a:r>
            <a:r>
              <a:rPr lang="en-US" altLang="ko-KR" sz="2800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AA828-A54A-0620-B84B-AFC738A1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 </a:t>
            </a:r>
            <a:r>
              <a:rPr lang="ko-KR" altLang="en-US" sz="2000"/>
              <a:t>입문은 쉽게</a:t>
            </a:r>
            <a:r>
              <a:rPr lang="en-US" altLang="ko-KR" sz="2000"/>
              <a:t>, </a:t>
            </a:r>
            <a:r>
              <a:rPr lang="ko-KR" altLang="en-US" sz="2000"/>
              <a:t>마스터는 어렵게</a:t>
            </a:r>
            <a:endParaRPr lang="en-US" altLang="ko-KR" sz="2000"/>
          </a:p>
          <a:p>
            <a:pPr lvl="1"/>
            <a:r>
              <a:rPr lang="ko-KR" altLang="en-US" sz="1400"/>
              <a:t>로크라이크 특성상 여러 아이템 또는 전투 시스템으로 흥미를 유발</a:t>
            </a:r>
            <a:endParaRPr lang="en-US" altLang="ko-KR" sz="1400"/>
          </a:p>
          <a:p>
            <a:pPr lvl="1"/>
            <a:r>
              <a:rPr lang="ko-KR" altLang="en-US" sz="1400"/>
              <a:t>다수 트라이로 쌓이는 경험으로 게임 목표를 향한 플레이 유도</a:t>
            </a:r>
            <a:endParaRPr lang="en-US" altLang="ko-KR" sz="1400"/>
          </a:p>
          <a:p>
            <a:pPr lvl="1"/>
            <a:endParaRPr lang="en-US" altLang="ko-KR" sz="1400"/>
          </a:p>
          <a:p>
            <a:r>
              <a:rPr lang="en-US" altLang="ko-KR" sz="2000"/>
              <a:t> </a:t>
            </a:r>
            <a:r>
              <a:rPr lang="ko-KR" altLang="en-US" sz="2000"/>
              <a:t>굵고 짧고 오래 유지</a:t>
            </a:r>
            <a:endParaRPr lang="en-US" altLang="ko-KR" sz="2000"/>
          </a:p>
          <a:p>
            <a:pPr lvl="1"/>
            <a:r>
              <a:rPr lang="ko-KR" altLang="en-US" sz="1400"/>
              <a:t>원 트라이 예상 플레이시간 </a:t>
            </a:r>
            <a:r>
              <a:rPr lang="en-US" altLang="ko-KR" sz="1400"/>
              <a:t>5</a:t>
            </a:r>
            <a:r>
              <a:rPr lang="ko-KR" altLang="en-US" sz="1400"/>
              <a:t>분 </a:t>
            </a:r>
            <a:r>
              <a:rPr lang="en-US" altLang="ko-KR" sz="1400"/>
              <a:t>~ 30</a:t>
            </a:r>
            <a:r>
              <a:rPr lang="ko-KR" altLang="en-US" sz="1400"/>
              <a:t>분</a:t>
            </a:r>
            <a:endParaRPr lang="en-US" altLang="ko-KR" sz="1400"/>
          </a:p>
          <a:p>
            <a:pPr lvl="1"/>
            <a:r>
              <a:rPr lang="ko-KR" altLang="en-US" sz="1400"/>
              <a:t>하루 플레이 타임이 한정적인 사람들에게 게임이 너무 길다는 부담감은 없음</a:t>
            </a:r>
            <a:endParaRPr lang="en-US" altLang="ko-KR" sz="1400"/>
          </a:p>
          <a:p>
            <a:pPr lvl="1"/>
            <a:endParaRPr lang="en-US" altLang="ko-KR" sz="1200"/>
          </a:p>
          <a:p>
            <a:r>
              <a:rPr lang="ko-KR" altLang="en-US" sz="2400"/>
              <a:t>가벼운 유지비</a:t>
            </a:r>
            <a:endParaRPr lang="en-US" altLang="ko-KR" sz="2400"/>
          </a:p>
          <a:p>
            <a:pPr lvl="1"/>
            <a:r>
              <a:rPr lang="ko-KR" altLang="en-US" sz="1400"/>
              <a:t>무거운 그래픽</a:t>
            </a:r>
            <a:r>
              <a:rPr lang="en-US" altLang="ko-KR" sz="1400"/>
              <a:t>, </a:t>
            </a:r>
            <a:r>
              <a:rPr lang="ko-KR" altLang="en-US" sz="1400"/>
              <a:t>시스템을 지향하고 정해진 규칙 내에서 다양한 경험을 부여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F5C793-F7DF-D306-1B04-68A29E56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7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18131-830A-C308-BA73-C5A329B1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2AAC5-E8DE-0A39-CD50-1672A7BF7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시연할 예정</a:t>
            </a:r>
            <a:endParaRPr lang="en-US" altLang="ko-KR"/>
          </a:p>
          <a:p>
            <a:r>
              <a:rPr lang="ko-KR" altLang="en-US"/>
              <a:t>내용</a:t>
            </a:r>
            <a:endParaRPr lang="en-US" altLang="ko-KR"/>
          </a:p>
          <a:p>
            <a:r>
              <a:rPr lang="ko-KR" altLang="en-US"/>
              <a:t>첫 시작시 </a:t>
            </a:r>
            <a:r>
              <a:rPr lang="en-US" altLang="ko-KR"/>
              <a:t>NPC</a:t>
            </a:r>
            <a:r>
              <a:rPr lang="ko-KR" altLang="en-US"/>
              <a:t>와 말을 걸고 상점을 이용하며</a:t>
            </a:r>
            <a:endParaRPr lang="en-US" altLang="ko-KR"/>
          </a:p>
          <a:p>
            <a:r>
              <a:rPr lang="ko-KR" altLang="en-US"/>
              <a:t>던전에서 적 죽이고 </a:t>
            </a:r>
            <a:r>
              <a:rPr lang="en-US" altLang="ko-KR"/>
              <a:t>UI </a:t>
            </a:r>
            <a:r>
              <a:rPr lang="ko-KR" altLang="en-US"/>
              <a:t>상태바가 변하며 아이템을 떨구는 모습</a:t>
            </a:r>
            <a:endParaRPr lang="en-US" altLang="ko-KR"/>
          </a:p>
          <a:p>
            <a:r>
              <a:rPr lang="ko-KR" altLang="en-US"/>
              <a:t>전투할 때 속성별로 바뀔수 있다는 것을 보여줌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EA7E45-137F-81A2-34B1-86D6E535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9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35B4C-C31E-FB59-4A92-AFDAA516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분담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90429E-DCCC-0F33-3118-330AF592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4D073F-8C4D-675B-7847-97F13A6AEC69}"/>
              </a:ext>
            </a:extLst>
          </p:cNvPr>
          <p:cNvGrpSpPr/>
          <p:nvPr/>
        </p:nvGrpSpPr>
        <p:grpSpPr>
          <a:xfrm>
            <a:off x="1348740" y="2819400"/>
            <a:ext cx="1897380" cy="2255520"/>
            <a:chOff x="1348740" y="2819400"/>
            <a:chExt cx="1897380" cy="225552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2B2054F-024F-1941-0EA6-ACDDE39C5873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9AFE180-73CE-392D-DC75-0A10E4CEC0DF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이름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370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620"/>
            <a:ext cx="10059035" cy="1372235"/>
          </a:xfrm>
        </p:spPr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835" cy="366395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214588"/>
              </p:ext>
            </p:extLst>
          </p:nvPr>
        </p:nvGraphicFramePr>
        <p:xfrm>
          <a:off x="1066800" y="1847461"/>
          <a:ext cx="10058398" cy="425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16630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804733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398568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0644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5D8987-5688-3052-EF44-1E32F72E776D}"/>
              </a:ext>
            </a:extLst>
          </p:cNvPr>
          <p:cNvGrpSpPr/>
          <p:nvPr/>
        </p:nvGrpSpPr>
        <p:grpSpPr>
          <a:xfrm>
            <a:off x="4149725" y="3723005"/>
            <a:ext cx="2096770" cy="405130"/>
            <a:chOff x="4149725" y="3723005"/>
            <a:chExt cx="2096770" cy="4051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19546A-E9B1-123E-BBB7-19EF7A9D7DED}"/>
                </a:ext>
              </a:extLst>
            </p:cNvPr>
            <p:cNvGrpSpPr/>
            <p:nvPr/>
          </p:nvGrpSpPr>
          <p:grpSpPr>
            <a:xfrm>
              <a:off x="4149725" y="4023360"/>
              <a:ext cx="1109980" cy="104140"/>
              <a:chOff x="4149725" y="4023360"/>
              <a:chExt cx="1109980" cy="10414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E8DB99-AE91-A57D-E520-CB2595E2082A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3DB21B8-A5A3-1AAA-30F3-A6C818CE564F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253865" y="407543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A80E80-9E13-8DE5-5FF5-84608BA7E454}"/>
                </a:ext>
              </a:extLst>
            </p:cNvPr>
            <p:cNvSpPr txBox="1"/>
            <p:nvPr/>
          </p:nvSpPr>
          <p:spPr>
            <a:xfrm>
              <a:off x="4272915" y="3723005"/>
              <a:ext cx="197358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대화 시스템</a:t>
              </a:r>
              <a:r>
                <a:rPr lang="en-US" altLang="ko-KR" sz="1200"/>
                <a:t>(6. 7. ~ 6. 28.)</a:t>
              </a:r>
              <a:endParaRPr lang="ko-KR" altLang="en-US" sz="12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B90C-7A20-1EA5-2844-B819206ECB88}"/>
              </a:ext>
            </a:extLst>
          </p:cNvPr>
          <p:cNvGrpSpPr/>
          <p:nvPr/>
        </p:nvGrpSpPr>
        <p:grpSpPr>
          <a:xfrm>
            <a:off x="5259705" y="4088765"/>
            <a:ext cx="2670175" cy="395605"/>
            <a:chOff x="5259705" y="4088765"/>
            <a:chExt cx="2670175" cy="39560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B44503C-BDE9-9E9D-FC7A-0AC1E9A8E812}"/>
                </a:ext>
              </a:extLst>
            </p:cNvPr>
            <p:cNvGrpSpPr/>
            <p:nvPr/>
          </p:nvGrpSpPr>
          <p:grpSpPr>
            <a:xfrm>
              <a:off x="5259705" y="4380230"/>
              <a:ext cx="1822450" cy="104140"/>
              <a:chOff x="5259705" y="4380230"/>
              <a:chExt cx="1822450" cy="10414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927AE58-5171-C95E-B1A8-13BE228AE2EE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D37AB631-0709-A49F-F87C-7FFDBC4B4E87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5363845" y="4432300"/>
                <a:ext cx="171831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DAC20-ED74-1D83-DC62-9E46B6289F41}"/>
                </a:ext>
              </a:extLst>
            </p:cNvPr>
            <p:cNvSpPr txBox="1"/>
            <p:nvPr/>
          </p:nvSpPr>
          <p:spPr>
            <a:xfrm>
              <a:off x="5382260" y="4088765"/>
              <a:ext cx="254762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인벤토리 기능 및 </a:t>
              </a:r>
              <a:r>
                <a:rPr lang="en-US" altLang="ko-KR" sz="1200"/>
                <a:t>UI(6. 29. ~ 8. 4.)</a:t>
              </a:r>
              <a:endParaRPr lang="ko-KR" altLang="en-US" sz="12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93BB8C-5C3B-0628-EB8F-146200B1399B}"/>
              </a:ext>
            </a:extLst>
          </p:cNvPr>
          <p:cNvGrpSpPr/>
          <p:nvPr/>
        </p:nvGrpSpPr>
        <p:grpSpPr>
          <a:xfrm>
            <a:off x="7023100" y="4406265"/>
            <a:ext cx="2447925" cy="395605"/>
            <a:chOff x="7023100" y="4406265"/>
            <a:chExt cx="2447925" cy="39560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530BB88-FE9D-2F4E-FE38-3A726B1E2A09}"/>
                </a:ext>
              </a:extLst>
            </p:cNvPr>
            <p:cNvGrpSpPr/>
            <p:nvPr/>
          </p:nvGrpSpPr>
          <p:grpSpPr>
            <a:xfrm>
              <a:off x="7023100" y="4697095"/>
              <a:ext cx="357505" cy="104140"/>
              <a:chOff x="7023100" y="4697095"/>
              <a:chExt cx="357505" cy="104140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1AC987C-4F70-217C-4EC3-3A5D9EF5D1D6}"/>
                  </a:ext>
                </a:extLst>
              </p:cNvPr>
              <p:cNvSpPr/>
              <p:nvPr/>
            </p:nvSpPr>
            <p:spPr>
              <a:xfrm>
                <a:off x="7023100" y="4697095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3F7FC03D-F13C-0779-D14B-B5026BD6D224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7127240" y="4749800"/>
                <a:ext cx="25336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DC849-9E9B-5EB3-34F0-04548370A14C}"/>
                </a:ext>
              </a:extLst>
            </p:cNvPr>
            <p:cNvSpPr txBox="1"/>
            <p:nvPr/>
          </p:nvSpPr>
          <p:spPr>
            <a:xfrm>
              <a:off x="7145655" y="4406265"/>
              <a:ext cx="2324735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상점 시스템 구현</a:t>
              </a:r>
              <a:r>
                <a:rPr lang="en-US" altLang="ko-KR" sz="1200"/>
                <a:t>(8. 5. ~ 8. 9.)</a:t>
              </a:r>
              <a:endParaRPr lang="ko-KR" altLang="en-US" sz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E54237-7F28-E93D-BAB6-6503EFBD45C5}"/>
              </a:ext>
            </a:extLst>
          </p:cNvPr>
          <p:cNvGrpSpPr/>
          <p:nvPr/>
        </p:nvGrpSpPr>
        <p:grpSpPr>
          <a:xfrm>
            <a:off x="7379970" y="3581400"/>
            <a:ext cx="2566035" cy="412115"/>
            <a:chOff x="7379970" y="3581400"/>
            <a:chExt cx="2566035" cy="41211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79B412-8A6E-9AC8-1271-F30E1551FFAC}"/>
                </a:ext>
              </a:extLst>
            </p:cNvPr>
            <p:cNvGrpSpPr/>
            <p:nvPr/>
          </p:nvGrpSpPr>
          <p:grpSpPr>
            <a:xfrm>
              <a:off x="7380605" y="3889375"/>
              <a:ext cx="839470" cy="104140"/>
              <a:chOff x="7380605" y="3889375"/>
              <a:chExt cx="839470" cy="10414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CCF2F8D-1D9B-D480-9BEC-84601BF826D4}"/>
                  </a:ext>
                </a:extLst>
              </p:cNvPr>
              <p:cNvSpPr/>
              <p:nvPr/>
            </p:nvSpPr>
            <p:spPr>
              <a:xfrm>
                <a:off x="7380605" y="3889375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DAE5C71D-CCDD-68BA-BDF1-D55DD927BD5A}"/>
                  </a:ext>
                </a:extLst>
              </p:cNvPr>
              <p:cNvCxnSpPr>
                <a:cxnSpLocks/>
                <a:stCxn id="48" idx="6"/>
              </p:cNvCxnSpPr>
              <p:nvPr/>
            </p:nvCxnSpPr>
            <p:spPr>
              <a:xfrm>
                <a:off x="7484745" y="3941445"/>
                <a:ext cx="73533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>
              <a:spLocks/>
            </p:cNvSpPr>
            <p:nvPr/>
          </p:nvSpPr>
          <p:spPr>
            <a:xfrm>
              <a:off x="7379970" y="3581400"/>
              <a:ext cx="2566035" cy="277495"/>
            </a:xfrm>
            <a:prstGeom prst="rect">
              <a:avLst/>
            </a:prstGeom>
            <a:solidFill>
              <a:schemeClr val="dk1">
                <a:alpha val="49847"/>
              </a:schemeClr>
            </a:solidFill>
            <a:ln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200"/>
                <a:t>Player</a:t>
              </a:r>
              <a:r>
                <a:rPr lang="ko-KR" altLang="en-US" sz="1200"/>
                <a:t> 애니메이션</a:t>
              </a:r>
              <a:r>
                <a:rPr lang="en-US" altLang="ko-KR" sz="1200"/>
                <a:t>(8. 10.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5E4A39-E23E-E141-FB32-546D09A8C500}"/>
              </a:ext>
            </a:extLst>
          </p:cNvPr>
          <p:cNvGrpSpPr/>
          <p:nvPr/>
        </p:nvGrpSpPr>
        <p:grpSpPr>
          <a:xfrm>
            <a:off x="8947785" y="532130"/>
            <a:ext cx="2177415" cy="1101725"/>
            <a:chOff x="8947785" y="532130"/>
            <a:chExt cx="2177415" cy="110172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C2A61D5-1B53-2C8E-08B5-D75C9D7E53EB}"/>
                </a:ext>
              </a:extLst>
            </p:cNvPr>
            <p:cNvGrpSpPr/>
            <p:nvPr/>
          </p:nvGrpSpPr>
          <p:grpSpPr>
            <a:xfrm>
              <a:off x="9963150" y="698500"/>
              <a:ext cx="1109980" cy="104140"/>
              <a:chOff x="9963150" y="698500"/>
              <a:chExt cx="1109980" cy="104140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38CF0-DAB7-971C-340A-D753110CD590}"/>
                  </a:ext>
                </a:extLst>
              </p:cNvPr>
              <p:cNvSpPr/>
              <p:nvPr/>
            </p:nvSpPr>
            <p:spPr>
              <a:xfrm>
                <a:off x="9963150" y="69850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1039B193-327C-73B8-FB4A-700080EC334A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10067290" y="75057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9CB134-2400-C697-9B79-40AE3DAA0ED0}"/>
                </a:ext>
              </a:extLst>
            </p:cNvPr>
            <p:cNvSpPr/>
            <p:nvPr/>
          </p:nvSpPr>
          <p:spPr>
            <a:xfrm>
              <a:off x="8947785" y="532130"/>
              <a:ext cx="2177415" cy="11017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1DFD899-5F93-267B-00E6-60A1DB3508EE}"/>
                </a:ext>
              </a:extLst>
            </p:cNvPr>
            <p:cNvGrpSpPr/>
            <p:nvPr/>
          </p:nvGrpSpPr>
          <p:grpSpPr>
            <a:xfrm>
              <a:off x="9963150" y="1047750"/>
              <a:ext cx="1109980" cy="104140"/>
              <a:chOff x="9963150" y="1047750"/>
              <a:chExt cx="1109980" cy="10414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71280B8-553E-8701-68D2-654C65375FE8}"/>
                  </a:ext>
                </a:extLst>
              </p:cNvPr>
              <p:cNvSpPr/>
              <p:nvPr/>
            </p:nvSpPr>
            <p:spPr>
              <a:xfrm>
                <a:off x="9963150" y="104775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4C04244E-1563-0D55-39F5-462B7596033C}"/>
                  </a:ext>
                </a:extLst>
              </p:cNvPr>
              <p:cNvCxnSpPr>
                <a:cxnSpLocks/>
                <a:stCxn id="58" idx="6"/>
              </p:cNvCxnSpPr>
              <p:nvPr/>
            </p:nvCxnSpPr>
            <p:spPr>
              <a:xfrm>
                <a:off x="10067290" y="1100455"/>
                <a:ext cx="100520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52B3B87-185A-03B8-0068-558849BCBD5D}"/>
                </a:ext>
              </a:extLst>
            </p:cNvPr>
            <p:cNvGrpSpPr/>
            <p:nvPr/>
          </p:nvGrpSpPr>
          <p:grpSpPr>
            <a:xfrm>
              <a:off x="9963150" y="1397635"/>
              <a:ext cx="1109980" cy="104140"/>
              <a:chOff x="9963150" y="1397635"/>
              <a:chExt cx="1109980" cy="10414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4145D2E-8CC5-F542-9BEF-E8DAF970B94C}"/>
                  </a:ext>
                </a:extLst>
              </p:cNvPr>
              <p:cNvSpPr/>
              <p:nvPr/>
            </p:nvSpPr>
            <p:spPr>
              <a:xfrm>
                <a:off x="9963150" y="1397635"/>
                <a:ext cx="104140" cy="1041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AE0FEDE9-1238-8E29-6706-6332DA09FB5C}"/>
                  </a:ext>
                </a:extLst>
              </p:cNvPr>
              <p:cNvCxnSpPr>
                <a:cxnSpLocks/>
                <a:stCxn id="64" idx="6"/>
              </p:cNvCxnSpPr>
              <p:nvPr/>
            </p:nvCxnSpPr>
            <p:spPr>
              <a:xfrm>
                <a:off x="10067290" y="1449705"/>
                <a:ext cx="100520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8" name="도형 1"/>
          <p:cNvCxnSpPr/>
          <p:nvPr/>
        </p:nvCxnSpPr>
        <p:spPr>
          <a:xfrm>
            <a:off x="8945245" y="4320540"/>
            <a:ext cx="2054860" cy="635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2"/>
          <p:cNvSpPr txBox="1">
            <a:spLocks/>
          </p:cNvSpPr>
          <p:nvPr/>
        </p:nvSpPr>
        <p:spPr>
          <a:xfrm>
            <a:off x="8489315" y="3930649"/>
            <a:ext cx="2670810" cy="276860"/>
          </a:xfrm>
          <a:prstGeom prst="rect">
            <a:avLst/>
          </a:prstGeom>
          <a:solidFill>
            <a:schemeClr val="dk1">
              <a:alpha val="49847"/>
            </a:schemeClr>
          </a:solidFill>
          <a:ln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200"/>
              <a:t>Player</a:t>
            </a:r>
            <a:r>
              <a:rPr lang="ko-KR" altLang="en-US" sz="1200"/>
              <a:t> 전투 시스템</a:t>
            </a:r>
            <a:r>
              <a:rPr lang="en-US" altLang="ko-KR" sz="1200"/>
              <a:t>( 8</a:t>
            </a:r>
            <a:r>
              <a:rPr lang="ko-KR" altLang="en-US" sz="1200"/>
              <a:t>월 말 ~ 9월 말</a:t>
            </a:r>
            <a:r>
              <a:rPr lang="en-US" altLang="ko-KR" sz="1200"/>
              <a:t>)</a:t>
            </a:r>
            <a:endParaRPr lang="ko-KR" altLang="en-US" sz="12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42CD3A-056F-4AFE-9AB9-C2E71327FC65}"/>
              </a:ext>
            </a:extLst>
          </p:cNvPr>
          <p:cNvGrpSpPr/>
          <p:nvPr/>
        </p:nvGrpSpPr>
        <p:grpSpPr>
          <a:xfrm>
            <a:off x="4149725" y="2313305"/>
            <a:ext cx="2209017" cy="404495"/>
            <a:chOff x="4149725" y="3723005"/>
            <a:chExt cx="2209017" cy="4044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3AE006C-5624-DF52-9E72-C7AE9840D0FD}"/>
                </a:ext>
              </a:extLst>
            </p:cNvPr>
            <p:cNvGrpSpPr/>
            <p:nvPr/>
          </p:nvGrpSpPr>
          <p:grpSpPr>
            <a:xfrm>
              <a:off x="4149725" y="4023360"/>
              <a:ext cx="338455" cy="104140"/>
              <a:chOff x="4149725" y="4023360"/>
              <a:chExt cx="338455" cy="10414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B3E4E4C-797C-8CFB-5C6F-6E7F9F1D12F8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70E56B86-D7EB-34F6-4F84-DA7699CD3A26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253865" y="4075430"/>
                <a:ext cx="23431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67245E-F863-18D0-799D-85BEBACF25EA}"/>
                </a:ext>
              </a:extLst>
            </p:cNvPr>
            <p:cNvSpPr txBox="1"/>
            <p:nvPr/>
          </p:nvSpPr>
          <p:spPr>
            <a:xfrm>
              <a:off x="4272915" y="3723005"/>
              <a:ext cx="208582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에셋 자료 수집</a:t>
              </a:r>
              <a:r>
                <a:rPr lang="en-US" altLang="ko-KR" sz="1200"/>
                <a:t>(6. 7. ~ 6. 9.)</a:t>
              </a:r>
              <a:endParaRPr lang="ko-KR" altLang="en-US" sz="12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57E048-6642-8AB9-130E-3B9F49B5F27D}"/>
              </a:ext>
            </a:extLst>
          </p:cNvPr>
          <p:cNvGrpSpPr/>
          <p:nvPr/>
        </p:nvGrpSpPr>
        <p:grpSpPr>
          <a:xfrm>
            <a:off x="4488180" y="2633345"/>
            <a:ext cx="3552334" cy="404495"/>
            <a:chOff x="4149725" y="3723005"/>
            <a:chExt cx="3552334" cy="4044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737646C-1D73-6DEE-BEEB-FDFE27CE144A}"/>
                </a:ext>
              </a:extLst>
            </p:cNvPr>
            <p:cNvGrpSpPr/>
            <p:nvPr/>
          </p:nvGrpSpPr>
          <p:grpSpPr>
            <a:xfrm>
              <a:off x="4149725" y="4023360"/>
              <a:ext cx="3552334" cy="104140"/>
              <a:chOff x="4149725" y="4023360"/>
              <a:chExt cx="3552334" cy="10414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C2D06A72-3915-89E2-9F98-7D42F091CE34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6E4DD37-5915-01B8-10EE-FE29C08FB617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4253865" y="4075430"/>
                <a:ext cx="3448194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130D0-7FAC-7AAA-B2C1-F99BD4499D0B}"/>
                </a:ext>
              </a:extLst>
            </p:cNvPr>
            <p:cNvSpPr txBox="1"/>
            <p:nvPr/>
          </p:nvSpPr>
          <p:spPr>
            <a:xfrm>
              <a:off x="4272915" y="3723005"/>
              <a:ext cx="3429144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플레이어 이동 및 공격 기능 구현</a:t>
              </a:r>
              <a:r>
                <a:rPr lang="en-US" altLang="ko-KR" sz="1200"/>
                <a:t>(6. 9.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1D37BFB-0111-2BDC-F4C8-A500E29901B9}"/>
              </a:ext>
            </a:extLst>
          </p:cNvPr>
          <p:cNvSpPr/>
          <p:nvPr/>
        </p:nvSpPr>
        <p:spPr>
          <a:xfrm>
            <a:off x="8850630" y="4269105"/>
            <a:ext cx="104140" cy="1041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687FF7-0702-BE0E-5BEA-9BBB219CF7EB}"/>
              </a:ext>
            </a:extLst>
          </p:cNvPr>
          <p:cNvGrpSpPr/>
          <p:nvPr/>
        </p:nvGrpSpPr>
        <p:grpSpPr>
          <a:xfrm>
            <a:off x="7515224" y="3081021"/>
            <a:ext cx="3183008" cy="395605"/>
            <a:chOff x="5259705" y="4088765"/>
            <a:chExt cx="3183008" cy="3956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EB15874-609D-BD73-4BE3-A9F06CE735AF}"/>
                </a:ext>
              </a:extLst>
            </p:cNvPr>
            <p:cNvGrpSpPr/>
            <p:nvPr/>
          </p:nvGrpSpPr>
          <p:grpSpPr>
            <a:xfrm>
              <a:off x="5259705" y="4380230"/>
              <a:ext cx="1822450" cy="104140"/>
              <a:chOff x="5259705" y="4380230"/>
              <a:chExt cx="1822450" cy="10414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8E152D5-8C4F-9E05-6B61-7D3DCDDC9E16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E03CD400-F79C-4A61-1F61-20CF7806980F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5363845" y="4432300"/>
                <a:ext cx="1718310" cy="0"/>
              </a:xfrm>
              <a:prstGeom prst="straightConnector1">
                <a:avLst/>
              </a:prstGeom>
              <a:ln w="38100">
                <a:solidFill>
                  <a:srgbClr val="F03F2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1E5DC6-3842-DCFD-6A08-0F35DBFBA487}"/>
                </a:ext>
              </a:extLst>
            </p:cNvPr>
            <p:cNvSpPr txBox="1"/>
            <p:nvPr/>
          </p:nvSpPr>
          <p:spPr>
            <a:xfrm>
              <a:off x="5382260" y="4088765"/>
              <a:ext cx="306045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카메라 씬 전환 기능 구현</a:t>
              </a:r>
              <a:r>
                <a:rPr lang="en-US" altLang="ko-KR" sz="1200"/>
                <a:t>(8</a:t>
              </a:r>
              <a:r>
                <a:rPr lang="ko-KR" altLang="en-US" sz="1200"/>
                <a:t>월 중</a:t>
              </a:r>
              <a:r>
                <a:rPr lang="en-US" altLang="ko-KR" sz="1200"/>
                <a:t> ~ 9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4514D4-04A2-16A0-0D75-B1A22A530933}"/>
              </a:ext>
            </a:extLst>
          </p:cNvPr>
          <p:cNvGrpSpPr/>
          <p:nvPr/>
        </p:nvGrpSpPr>
        <p:grpSpPr>
          <a:xfrm>
            <a:off x="4201795" y="4843146"/>
            <a:ext cx="2572900" cy="404495"/>
            <a:chOff x="4149725" y="3723005"/>
            <a:chExt cx="2572900" cy="40449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AB3AE16-44E2-C6EE-6A67-0F6A4A94651F}"/>
                </a:ext>
              </a:extLst>
            </p:cNvPr>
            <p:cNvGrpSpPr/>
            <p:nvPr/>
          </p:nvGrpSpPr>
          <p:grpSpPr>
            <a:xfrm>
              <a:off x="4149725" y="4023360"/>
              <a:ext cx="956945" cy="104140"/>
              <a:chOff x="4149725" y="4023360"/>
              <a:chExt cx="956945" cy="104140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46A3B11-81F1-AED4-FE4A-859FAA890366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04CFE468-A59E-98F7-6EA5-F09136A1DCF3}"/>
                  </a:ext>
                </a:extLst>
              </p:cNvPr>
              <p:cNvCxnSpPr>
                <a:cxnSpLocks/>
                <a:stCxn id="37" idx="6"/>
              </p:cNvCxnSpPr>
              <p:nvPr/>
            </p:nvCxnSpPr>
            <p:spPr>
              <a:xfrm>
                <a:off x="4253865" y="4075430"/>
                <a:ext cx="8528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97A553-24F8-17D6-B64E-9642F05D7026}"/>
                </a:ext>
              </a:extLst>
            </p:cNvPr>
            <p:cNvSpPr txBox="1"/>
            <p:nvPr/>
          </p:nvSpPr>
          <p:spPr>
            <a:xfrm>
              <a:off x="4272915" y="3723005"/>
              <a:ext cx="2449710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이동 구현</a:t>
              </a:r>
              <a:r>
                <a:rPr lang="en-US" altLang="ko-KR" sz="1200"/>
                <a:t>(6. 10. ~ 6. 22.)</a:t>
              </a:r>
              <a:endParaRPr lang="ko-KR" altLang="en-US" sz="120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5389EBF-6441-CA32-0978-F5B1EDA5A745}"/>
              </a:ext>
            </a:extLst>
          </p:cNvPr>
          <p:cNvGrpSpPr/>
          <p:nvPr/>
        </p:nvGrpSpPr>
        <p:grpSpPr>
          <a:xfrm>
            <a:off x="5158740" y="5231130"/>
            <a:ext cx="2221230" cy="404495"/>
            <a:chOff x="4149725" y="3723005"/>
            <a:chExt cx="2221230" cy="40449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9903C00-5ABA-B6D5-D00D-3D49DCB6F8D0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BDD95BB4-14E7-4F6E-048F-4EFBC5E599B0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9E41DED4-5E63-3E40-9E45-5EDB5A02A5B0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1BAFDD-DC5C-5202-D02B-1DA2DFF8824E}"/>
                </a:ext>
              </a:extLst>
            </p:cNvPr>
            <p:cNvSpPr txBox="1"/>
            <p:nvPr/>
          </p:nvSpPr>
          <p:spPr>
            <a:xfrm>
              <a:off x="4272915" y="3723005"/>
              <a:ext cx="2098040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</a:t>
              </a:r>
              <a:r>
                <a:rPr lang="en-US" altLang="ko-KR" sz="1200"/>
                <a:t>HP</a:t>
              </a:r>
              <a:r>
                <a:rPr lang="ko-KR" altLang="en-US" sz="1200"/>
                <a:t>바</a:t>
              </a:r>
              <a:r>
                <a:rPr lang="en-US" altLang="ko-KR" sz="1200"/>
                <a:t>(6. 23. ~ 7. 30.)</a:t>
              </a:r>
              <a:endParaRPr lang="ko-KR" altLang="en-US" sz="120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E28BD5D-9A99-1231-B44D-E43266A4416C}"/>
              </a:ext>
            </a:extLst>
          </p:cNvPr>
          <p:cNvGrpSpPr/>
          <p:nvPr/>
        </p:nvGrpSpPr>
        <p:grpSpPr>
          <a:xfrm>
            <a:off x="6720840" y="5621035"/>
            <a:ext cx="3480199" cy="404495"/>
            <a:chOff x="4149725" y="3723005"/>
            <a:chExt cx="3480199" cy="404495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A0BDEEF-DC5B-12B7-F7B8-E334B775C4CB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4D2F844-FB4D-726B-03D0-2F0D02525751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18B0015-EA77-B60D-5C5D-5EE36CC9A476}"/>
                  </a:ext>
                </a:extLst>
              </p:cNvPr>
              <p:cNvCxnSpPr>
                <a:cxnSpLocks/>
                <a:stCxn id="73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3E0AECC-71F9-F0C6-7DD4-E62415918EB6}"/>
                </a:ext>
              </a:extLst>
            </p:cNvPr>
            <p:cNvSpPr txBox="1"/>
            <p:nvPr/>
          </p:nvSpPr>
          <p:spPr>
            <a:xfrm>
              <a:off x="4272915" y="3723005"/>
              <a:ext cx="335700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원거리 공격 기능 추가</a:t>
              </a:r>
              <a:r>
                <a:rPr lang="en-US" altLang="ko-KR" sz="1200"/>
                <a:t>(7. 31.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86B24B4-4288-6636-AC12-CC8C7392ED32}"/>
              </a:ext>
            </a:extLst>
          </p:cNvPr>
          <p:cNvGrpSpPr/>
          <p:nvPr/>
        </p:nvGrpSpPr>
        <p:grpSpPr>
          <a:xfrm>
            <a:off x="7509626" y="4881881"/>
            <a:ext cx="2738008" cy="404495"/>
            <a:chOff x="4149725" y="3723005"/>
            <a:chExt cx="2738008" cy="40449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5306F52-FEB6-CAE3-71FD-F9B549B4DB22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F7AA240A-B6A6-CAE0-13D1-A180BD4E16E6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95687770-81BD-FBF2-02F6-830879E512E5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FF45904-2DDB-B7F7-A330-31FD1B387A91}"/>
                </a:ext>
              </a:extLst>
            </p:cNvPr>
            <p:cNvSpPr txBox="1"/>
            <p:nvPr/>
          </p:nvSpPr>
          <p:spPr>
            <a:xfrm>
              <a:off x="4272915" y="3723005"/>
              <a:ext cx="2614818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아이템 데이터 추가</a:t>
              </a:r>
              <a:r>
                <a:rPr lang="en-US" altLang="ko-KR" sz="1200"/>
                <a:t>(8.</a:t>
              </a:r>
              <a:r>
                <a:rPr lang="ko-KR" altLang="en-US" sz="1200"/>
                <a:t> </a:t>
              </a:r>
              <a:r>
                <a:rPr lang="en-US" altLang="ko-KR" sz="1200"/>
                <a:t>17.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66BBA558-73C6-6259-4391-126261B19B7A}"/>
              </a:ext>
            </a:extLst>
          </p:cNvPr>
          <p:cNvSpPr txBox="1"/>
          <p:nvPr/>
        </p:nvSpPr>
        <p:spPr>
          <a:xfrm>
            <a:off x="2456245" y="2725677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D70C2A-5D78-D49A-B802-DD7A1180020E}"/>
              </a:ext>
            </a:extLst>
          </p:cNvPr>
          <p:cNvSpPr txBox="1"/>
          <p:nvPr/>
        </p:nvSpPr>
        <p:spPr>
          <a:xfrm>
            <a:off x="2456245" y="4075430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AE662F-DEC1-C7D2-B31A-883BBE577AEC}"/>
              </a:ext>
            </a:extLst>
          </p:cNvPr>
          <p:cNvSpPr txBox="1"/>
          <p:nvPr/>
        </p:nvSpPr>
        <p:spPr>
          <a:xfrm>
            <a:off x="2456245" y="5425183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</p:spTree>
    <p:extLst>
      <p:ext uri="{BB962C8B-B14F-4D97-AF65-F5344CB8AC3E}">
        <p14:creationId xmlns:p14="http://schemas.microsoft.com/office/powerpoint/2010/main" val="40586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499401"/>
              </p:ext>
            </p:extLst>
          </p:nvPr>
        </p:nvGraphicFramePr>
        <p:xfrm>
          <a:off x="1066800" y="2103438"/>
          <a:ext cx="10058398" cy="401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008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03439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61079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AE5F4FB-9C2E-0F19-D586-8EAC4FA6E038}"/>
              </a:ext>
            </a:extLst>
          </p:cNvPr>
          <p:cNvGrpSpPr/>
          <p:nvPr/>
        </p:nvGrpSpPr>
        <p:grpSpPr>
          <a:xfrm>
            <a:off x="8948057" y="531845"/>
            <a:ext cx="2177141" cy="1101738"/>
            <a:chOff x="8948057" y="531845"/>
            <a:chExt cx="2177141" cy="11017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64B0C9-086C-247A-947B-EAECB92B7834}"/>
                </a:ext>
              </a:extLst>
            </p:cNvPr>
            <p:cNvGrpSpPr/>
            <p:nvPr/>
          </p:nvGrpSpPr>
          <p:grpSpPr>
            <a:xfrm>
              <a:off x="9963246" y="698655"/>
              <a:ext cx="1109792" cy="104322"/>
              <a:chOff x="9963246" y="698655"/>
              <a:chExt cx="1109792" cy="104322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82BF6F2-D431-6D53-84AB-E46F4A281F70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E11FFC4-2EC4-11B6-A105-D5A92627AED6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FCE113-E21C-BA8F-FB2E-F047896CE591}"/>
                </a:ext>
              </a:extLst>
            </p:cNvPr>
            <p:cNvSpPr/>
            <p:nvPr/>
          </p:nvSpPr>
          <p:spPr>
            <a:xfrm>
              <a:off x="8948057" y="531845"/>
              <a:ext cx="2177141" cy="11017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D4B8B4-959C-AC94-55B6-ECFF46AB6903}"/>
                </a:ext>
              </a:extLst>
            </p:cNvPr>
            <p:cNvGrpSpPr/>
            <p:nvPr/>
          </p:nvGrpSpPr>
          <p:grpSpPr>
            <a:xfrm>
              <a:off x="9963246" y="1047990"/>
              <a:ext cx="1109792" cy="104322"/>
              <a:chOff x="9963246" y="698655"/>
              <a:chExt cx="1109792" cy="10432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B6842DC-371F-C42D-CEB2-CDB0EE798492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1D9EBC8-28F1-3E43-5A9F-A6730A722D06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018809-923B-B56F-CBFC-C890E5DB5DF4}"/>
                </a:ext>
              </a:extLst>
            </p:cNvPr>
            <p:cNvGrpSpPr/>
            <p:nvPr/>
          </p:nvGrpSpPr>
          <p:grpSpPr>
            <a:xfrm>
              <a:off x="9963246" y="1397325"/>
              <a:ext cx="1109792" cy="104322"/>
              <a:chOff x="9963246" y="698655"/>
              <a:chExt cx="1109792" cy="104322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B21F7E1-E6B8-1FE3-1BE1-9C3B182C6FD3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BEF4CF1-FD34-828E-4080-2455561A30DC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52485D-5BDF-EA75-CF50-2F275081649F}"/>
              </a:ext>
            </a:extLst>
          </p:cNvPr>
          <p:cNvGrpSpPr/>
          <p:nvPr/>
        </p:nvGrpSpPr>
        <p:grpSpPr>
          <a:xfrm>
            <a:off x="4047012" y="4338560"/>
            <a:ext cx="4217375" cy="404830"/>
            <a:chOff x="4168309" y="-466704"/>
            <a:chExt cx="4217375" cy="40483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A365FD-B852-DC59-0363-8FD6439EA202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5743173-407D-3015-C371-A23B70E18851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D0283AA-9059-7899-2835-690ED2AAEDBA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8D7E-D417-F5FF-EB72-79EEB3D4C200}"/>
                </a:ext>
              </a:extLst>
            </p:cNvPr>
            <p:cNvSpPr txBox="1"/>
            <p:nvPr/>
          </p:nvSpPr>
          <p:spPr>
            <a:xfrm>
              <a:off x="4291293" y="-466704"/>
              <a:ext cx="409439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랜덤 맵 생성 알고리즘 연구</a:t>
              </a:r>
              <a:r>
                <a:rPr lang="en-US" altLang="ko-KR" sz="1200" dirty="0"/>
                <a:t>(6. 9.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75%</a:t>
              </a:r>
              <a:endParaRPr lang="ko-KR" altLang="en-US" sz="12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4C8B33-A0F6-3153-96C1-BC5D9B9B3E20}"/>
              </a:ext>
            </a:extLst>
          </p:cNvPr>
          <p:cNvGrpSpPr/>
          <p:nvPr/>
        </p:nvGrpSpPr>
        <p:grpSpPr>
          <a:xfrm>
            <a:off x="7007290" y="5093169"/>
            <a:ext cx="3595409" cy="404830"/>
            <a:chOff x="4168309" y="-466704"/>
            <a:chExt cx="3595409" cy="40483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7732DA7-746D-0F5B-1673-769B10D498B2}"/>
                </a:ext>
              </a:extLst>
            </p:cNvPr>
            <p:cNvGrpSpPr/>
            <p:nvPr/>
          </p:nvGrpSpPr>
          <p:grpSpPr>
            <a:xfrm>
              <a:off x="4168309" y="-166196"/>
              <a:ext cx="923730" cy="104322"/>
              <a:chOff x="3438525" y="-390135"/>
              <a:chExt cx="923730" cy="10432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1E5A5BB-A377-EB78-3070-0F869A6BC6B4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161A66D0-0382-1CDD-EB25-D1EA9D16A298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3542847" y="-337974"/>
                <a:ext cx="819408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4B973-C315-F6C6-A70E-927CA245D1DE}"/>
                </a:ext>
              </a:extLst>
            </p:cNvPr>
            <p:cNvSpPr txBox="1"/>
            <p:nvPr/>
          </p:nvSpPr>
          <p:spPr>
            <a:xfrm>
              <a:off x="4291293" y="-466704"/>
              <a:ext cx="3472425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통로 생성 기능 구현</a:t>
              </a:r>
              <a:r>
                <a:rPr lang="en-US" altLang="ko-KR" sz="1200"/>
                <a:t>(8. 8. ~ 8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EDFB885-9D68-47D2-CD97-D5216170022B}"/>
              </a:ext>
            </a:extLst>
          </p:cNvPr>
          <p:cNvGrpSpPr/>
          <p:nvPr/>
        </p:nvGrpSpPr>
        <p:grpSpPr>
          <a:xfrm>
            <a:off x="5887060" y="5550434"/>
            <a:ext cx="3528083" cy="404830"/>
            <a:chOff x="4168309" y="-466704"/>
            <a:chExt cx="3528083" cy="40483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09046A3-7524-90FC-0457-AF85E9B0C9C5}"/>
                </a:ext>
              </a:extLst>
            </p:cNvPr>
            <p:cNvGrpSpPr/>
            <p:nvPr/>
          </p:nvGrpSpPr>
          <p:grpSpPr>
            <a:xfrm>
              <a:off x="4168309" y="-166196"/>
              <a:ext cx="3060997" cy="104322"/>
              <a:chOff x="3438525" y="-390135"/>
              <a:chExt cx="3060997" cy="10432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ACD7746-3A45-8AAA-915F-66017993CBCD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C9BCFA2E-5241-0A4B-3659-D89281CA5423}"/>
                  </a:ext>
                </a:extLst>
              </p:cNvPr>
              <p:cNvCxnSpPr>
                <a:cxnSpLocks/>
                <a:stCxn id="40" idx="6"/>
              </p:cNvCxnSpPr>
              <p:nvPr/>
            </p:nvCxnSpPr>
            <p:spPr>
              <a:xfrm>
                <a:off x="3542847" y="-337974"/>
                <a:ext cx="295667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C9CA70-981F-A48D-3AC1-471C92AB1F0B}"/>
                </a:ext>
              </a:extLst>
            </p:cNvPr>
            <p:cNvSpPr txBox="1"/>
            <p:nvPr/>
          </p:nvSpPr>
          <p:spPr>
            <a:xfrm>
              <a:off x="4291293" y="-466704"/>
              <a:ext cx="340509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맵 기믹 기능 구현</a:t>
              </a:r>
              <a:r>
                <a:rPr lang="en-US" altLang="ko-KR" sz="1200"/>
                <a:t>(</a:t>
              </a:r>
              <a:r>
                <a:rPr lang="ko-KR" altLang="en-US" sz="1200"/>
                <a:t>문</a:t>
              </a:r>
              <a:r>
                <a:rPr lang="en-US" altLang="ko-KR" sz="1200"/>
                <a:t>, </a:t>
              </a:r>
              <a:r>
                <a:rPr lang="ko-KR" altLang="en-US" sz="1200"/>
                <a:t>함정 등</a:t>
              </a:r>
              <a:r>
                <a:rPr lang="en-US" altLang="ko-KR" sz="1200"/>
                <a:t>) (7. 19.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1B3FF3-C86D-5F06-6A76-E9C4E28A22D8}"/>
              </a:ext>
            </a:extLst>
          </p:cNvPr>
          <p:cNvCxnSpPr>
            <a:cxnSpLocks/>
          </p:cNvCxnSpPr>
          <p:nvPr/>
        </p:nvCxnSpPr>
        <p:spPr>
          <a:xfrm flipV="1">
            <a:off x="4484838" y="4691229"/>
            <a:ext cx="0" cy="75460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8728DA6-9B6B-0286-2B3F-7F2A172297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484836" y="5445838"/>
            <a:ext cx="2522454" cy="0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FC00BA-569B-4499-F840-8FD0413891EC}"/>
              </a:ext>
            </a:extLst>
          </p:cNvPr>
          <p:cNvGrpSpPr/>
          <p:nvPr/>
        </p:nvGrpSpPr>
        <p:grpSpPr>
          <a:xfrm>
            <a:off x="4432677" y="4761812"/>
            <a:ext cx="3390225" cy="404830"/>
            <a:chOff x="4168309" y="-466704"/>
            <a:chExt cx="3390225" cy="40483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35BBFE4-94FA-90B5-E6AD-DFC830BC72B3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01A12C6-9A08-D6FA-67B0-2DB0755A521A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72AC0E26-7199-1BB0-4BB2-C42C2ECFABF5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3542847" y="-337974"/>
                <a:ext cx="2470291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BB4283-EE58-DED1-A943-D8A1150F3A9E}"/>
                </a:ext>
              </a:extLst>
            </p:cNvPr>
            <p:cNvSpPr txBox="1"/>
            <p:nvPr/>
          </p:nvSpPr>
          <p:spPr>
            <a:xfrm>
              <a:off x="4291293" y="-466704"/>
              <a:ext cx="326724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방 생성 기능 구현</a:t>
              </a:r>
              <a:r>
                <a:rPr lang="en-US" altLang="ko-KR" sz="1200"/>
                <a:t>(6. 26. ~ 8. 8.)</a:t>
              </a:r>
              <a:endParaRPr lang="ko-KR" altLang="en-US" sz="120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B930A8B-8DAB-206A-2EC9-54462F948E10}"/>
              </a:ext>
            </a:extLst>
          </p:cNvPr>
          <p:cNvGrpSpPr/>
          <p:nvPr/>
        </p:nvGrpSpPr>
        <p:grpSpPr>
          <a:xfrm>
            <a:off x="8272585" y="4345553"/>
            <a:ext cx="2832380" cy="404830"/>
            <a:chOff x="4168309" y="-466704"/>
            <a:chExt cx="2832380" cy="40483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259E6A5-5411-0E21-3F58-8ED37EBEA765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E3BFA01-7C2E-0737-7C59-B7A06CBE73F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C179507-9AF5-29D2-C5BE-5E91E909C236}"/>
                  </a:ext>
                </a:extLst>
              </p:cNvPr>
              <p:cNvCxnSpPr>
                <a:cxnSpLocks/>
                <a:stCxn id="56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667C1E-7DF4-B46A-E5F0-B77BD7CA8ABC}"/>
                </a:ext>
              </a:extLst>
            </p:cNvPr>
            <p:cNvSpPr txBox="1"/>
            <p:nvPr/>
          </p:nvSpPr>
          <p:spPr>
            <a:xfrm>
              <a:off x="4291293" y="-466704"/>
              <a:ext cx="270939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씬 매니져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6295E22-E891-E754-4205-8AA087D143DE}"/>
              </a:ext>
            </a:extLst>
          </p:cNvPr>
          <p:cNvGrpSpPr/>
          <p:nvPr/>
        </p:nvGrpSpPr>
        <p:grpSpPr>
          <a:xfrm>
            <a:off x="8273718" y="4715865"/>
            <a:ext cx="3255846" cy="276999"/>
            <a:chOff x="4168309" y="-314891"/>
            <a:chExt cx="3255846" cy="27699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C12254F-7ACA-B0D9-29C2-C30715E111A0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2D022EBB-B33A-2046-EF35-CBD16133B009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E0265138-B5D7-B9FA-E7E2-4B4CC447C0FE}"/>
                  </a:ext>
                </a:extLst>
              </p:cNvPr>
              <p:cNvCxnSpPr>
                <a:cxnSpLocks/>
                <a:stCxn id="62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57AE2D-A924-F26F-1E8E-D59D61399694}"/>
                </a:ext>
              </a:extLst>
            </p:cNvPr>
            <p:cNvSpPr txBox="1"/>
            <p:nvPr/>
          </p:nvSpPr>
          <p:spPr>
            <a:xfrm>
              <a:off x="4911929" y="-314891"/>
              <a:ext cx="251222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팩토리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881D03-CF54-CFA0-7ACA-DB2EAD20DD8F}"/>
              </a:ext>
            </a:extLst>
          </p:cNvPr>
          <p:cNvGrpSpPr/>
          <p:nvPr/>
        </p:nvGrpSpPr>
        <p:grpSpPr>
          <a:xfrm>
            <a:off x="4291068" y="2532155"/>
            <a:ext cx="2962151" cy="404830"/>
            <a:chOff x="4168309" y="-466704"/>
            <a:chExt cx="4314240" cy="40483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B0DDC86-E4EB-51DB-D318-DA4335F62959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D875257-55AC-9F7E-B689-796AFB1C292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59456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61269321-401B-FE30-3543-774DE530C0C3}"/>
                  </a:ext>
                </a:extLst>
              </p:cNvPr>
              <p:cNvCxnSpPr>
                <a:cxnSpLocks/>
                <a:stCxn id="29" idx="6"/>
              </p:cNvCxnSpPr>
              <p:nvPr/>
            </p:nvCxnSpPr>
            <p:spPr>
              <a:xfrm>
                <a:off x="3597981" y="-337974"/>
                <a:ext cx="241515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88183D-2127-93FD-EAE3-46878AEF3E2A}"/>
                </a:ext>
              </a:extLst>
            </p:cNvPr>
            <p:cNvSpPr txBox="1"/>
            <p:nvPr/>
          </p:nvSpPr>
          <p:spPr>
            <a:xfrm>
              <a:off x="4291292" y="-466704"/>
              <a:ext cx="419125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en-US" altLang="ko-KR" sz="1200" dirty="0"/>
                <a:t> UI </a:t>
              </a:r>
              <a:r>
                <a:rPr lang="ko-KR" altLang="en-US" sz="1200" dirty="0"/>
                <a:t>동작 구현</a:t>
              </a:r>
              <a:r>
                <a:rPr lang="en-US" altLang="ko-KR" sz="1200" dirty="0"/>
                <a:t>(6. 26. ~ 7. 21.)</a:t>
              </a:r>
              <a:endParaRPr lang="ko-KR" altLang="en-US" sz="12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C9D6E2-4DE3-E7AE-42BF-21BE58F760DF}"/>
              </a:ext>
            </a:extLst>
          </p:cNvPr>
          <p:cNvGrpSpPr/>
          <p:nvPr/>
        </p:nvGrpSpPr>
        <p:grpSpPr>
          <a:xfrm>
            <a:off x="5778316" y="2976205"/>
            <a:ext cx="4547593" cy="404830"/>
            <a:chOff x="4168309" y="-466704"/>
            <a:chExt cx="4547593" cy="40483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DCB0F7-C103-A6EC-FD35-952190ACD74A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48ECB78-C586-C028-7D5D-12BB4B1523C6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39D66DBF-0D38-EE03-7A31-3490B62402DD}"/>
                  </a:ext>
                </a:extLst>
              </p:cNvPr>
              <p:cNvCxnSpPr>
                <a:cxnSpLocks/>
                <a:stCxn id="44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4BB765-458B-744E-C70F-1A3607091E6B}"/>
                </a:ext>
              </a:extLst>
            </p:cNvPr>
            <p:cNvSpPr txBox="1"/>
            <p:nvPr/>
          </p:nvSpPr>
          <p:spPr>
            <a:xfrm>
              <a:off x="4291293" y="-466704"/>
              <a:ext cx="442460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이벤토리</a:t>
              </a:r>
              <a:r>
                <a:rPr lang="ko-KR" altLang="en-US" sz="1200" dirty="0"/>
                <a:t> 기능 구현</a:t>
              </a:r>
              <a:r>
                <a:rPr lang="en-US" altLang="ko-KR" sz="1200" dirty="0"/>
                <a:t>(7. 24.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50%</a:t>
              </a:r>
              <a:endParaRPr lang="ko-KR" altLang="en-US" sz="12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2D0CA0-2CB4-6BD0-2191-3A76FBD2226C}"/>
              </a:ext>
            </a:extLst>
          </p:cNvPr>
          <p:cNvGrpSpPr/>
          <p:nvPr/>
        </p:nvGrpSpPr>
        <p:grpSpPr>
          <a:xfrm>
            <a:off x="6060415" y="3374773"/>
            <a:ext cx="3741210" cy="404830"/>
            <a:chOff x="4168309" y="-466704"/>
            <a:chExt cx="5448902" cy="40483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3C36B0C-1703-E5AC-8AB2-AD48CB4A5ACA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4A93BB06-71A8-37D1-25EC-281EBB3F57A8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76683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4F8E2619-B04A-A5E0-DFF8-CDF1AC88E48B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615208" y="-337974"/>
                <a:ext cx="239793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052074-6F1A-671A-17EC-2062BFF70462}"/>
                </a:ext>
              </a:extLst>
            </p:cNvPr>
            <p:cNvSpPr txBox="1"/>
            <p:nvPr/>
          </p:nvSpPr>
          <p:spPr>
            <a:xfrm>
              <a:off x="4291292" y="-466704"/>
              <a:ext cx="532591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Player </a:t>
              </a:r>
              <a:r>
                <a:rPr lang="en-US" altLang="ko-KR" sz="1200" dirty="0" err="1"/>
                <a:t>HPBar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MPBar</a:t>
              </a:r>
              <a:r>
                <a:rPr lang="en-US" altLang="ko-KR" sz="1200" dirty="0"/>
                <a:t>, Level UI 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(7. 26. ~ 8.15)</a:t>
              </a:r>
              <a:endParaRPr lang="ko-KR" altLang="en-US" sz="12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0C0E692-1531-B977-A1DC-2739337798BB}"/>
              </a:ext>
            </a:extLst>
          </p:cNvPr>
          <p:cNvGrpSpPr/>
          <p:nvPr/>
        </p:nvGrpSpPr>
        <p:grpSpPr>
          <a:xfrm>
            <a:off x="7308282" y="3810702"/>
            <a:ext cx="3796683" cy="404830"/>
            <a:chOff x="4168309" y="-466704"/>
            <a:chExt cx="4531417" cy="40483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5B7B08A-1F04-24F2-4DFD-15B27A549B5D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6E5FA8A-BA53-8C59-F37E-274499E5463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22984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9F676444-E942-9AE1-88C2-54376F1D411C}"/>
                  </a:ext>
                </a:extLst>
              </p:cNvPr>
              <p:cNvCxnSpPr>
                <a:cxnSpLocks/>
                <a:stCxn id="66" idx="6"/>
              </p:cNvCxnSpPr>
              <p:nvPr/>
            </p:nvCxnSpPr>
            <p:spPr>
              <a:xfrm>
                <a:off x="3561509" y="-337974"/>
                <a:ext cx="3761024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35333-CFF9-8C22-92EA-D9EF34BBA94A}"/>
                </a:ext>
              </a:extLst>
            </p:cNvPr>
            <p:cNvSpPr txBox="1"/>
            <p:nvPr/>
          </p:nvSpPr>
          <p:spPr>
            <a:xfrm>
              <a:off x="4291293" y="-466704"/>
              <a:ext cx="440843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CharaterBase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(8. 11.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10%</a:t>
              </a:r>
              <a:endParaRPr lang="ko-KR" altLang="en-US" sz="1200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D32F13E-9DB0-C65B-08D0-EC72EDC59989}"/>
              </a:ext>
            </a:extLst>
          </p:cNvPr>
          <p:cNvSpPr txBox="1"/>
          <p:nvPr/>
        </p:nvSpPr>
        <p:spPr>
          <a:xfrm>
            <a:off x="2456245" y="3276713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D13091-7545-B865-E94F-1FF1A8B834E0}"/>
              </a:ext>
            </a:extLst>
          </p:cNvPr>
          <p:cNvSpPr txBox="1"/>
          <p:nvPr/>
        </p:nvSpPr>
        <p:spPr>
          <a:xfrm>
            <a:off x="2456245" y="5093168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</p:spTree>
    <p:extLst>
      <p:ext uri="{BB962C8B-B14F-4D97-AF65-F5344CB8AC3E}">
        <p14:creationId xmlns:p14="http://schemas.microsoft.com/office/powerpoint/2010/main" val="394324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Player</a:t>
            </a:r>
            <a:r>
              <a:rPr lang="ko-KR" altLang="en-US"/>
              <a:t>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 dirty="0"/>
              <a:t>플레이어의 상태 및 장비 상태를 나타내는 </a:t>
            </a:r>
            <a:r>
              <a:rPr lang="en-US" altLang="ko-KR" dirty="0"/>
              <a:t>UI</a:t>
            </a:r>
          </a:p>
          <a:p>
            <a:endParaRPr lang="en-US" altLang="ko-KR" dirty="0"/>
          </a:p>
          <a:p>
            <a:r>
              <a:rPr lang="ko-KR" altLang="en-US" dirty="0"/>
              <a:t>플레이어의 체력</a:t>
            </a:r>
            <a:r>
              <a:rPr lang="en-US" altLang="ko-KR" dirty="0"/>
              <a:t>, </a:t>
            </a:r>
            <a:r>
              <a:rPr lang="ko-KR" altLang="en-US" dirty="0"/>
              <a:t>마나 등을 인터페이스 상속</a:t>
            </a:r>
            <a:endParaRPr lang="en-US" altLang="ko-KR" dirty="0"/>
          </a:p>
          <a:p>
            <a:pPr lvl="1"/>
            <a:r>
              <a:rPr lang="en-US" altLang="ko-KR" dirty="0" err="1"/>
              <a:t>IHealth</a:t>
            </a:r>
            <a:r>
              <a:rPr lang="en-US" altLang="ko-KR" dirty="0"/>
              <a:t>, </a:t>
            </a:r>
            <a:r>
              <a:rPr lang="en-US" altLang="ko-KR" dirty="0" err="1"/>
              <a:t>IMana</a:t>
            </a:r>
            <a:r>
              <a:rPr lang="en-US" altLang="ko-KR" dirty="0"/>
              <a:t> </a:t>
            </a:r>
            <a:r>
              <a:rPr lang="ko-KR" altLang="en-US" dirty="0"/>
              <a:t>등 일부 인터페이스는 </a:t>
            </a:r>
            <a:r>
              <a:rPr lang="en-US" altLang="ko-KR" dirty="0"/>
              <a:t>Enemy</a:t>
            </a:r>
            <a:r>
              <a:rPr lang="ko-KR" altLang="en-US" dirty="0"/>
              <a:t>도 상속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델리게이트</a:t>
            </a:r>
            <a:r>
              <a:rPr lang="ko-KR" altLang="en-US" dirty="0"/>
              <a:t> 이용하여 </a:t>
            </a:r>
            <a:r>
              <a:rPr lang="en-US" altLang="ko-KR" dirty="0"/>
              <a:t>Player Level UP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 err="1"/>
              <a:t>RingMenu</a:t>
            </a:r>
            <a:r>
              <a:rPr lang="ko-KR" altLang="en-US" dirty="0"/>
              <a:t>에서 속성 변경 시 반영되는 속성 상태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스크린샷, 멀티미디어 소프트웨어이(가) 표시된 사진">
            <a:extLst>
              <a:ext uri="{FF2B5EF4-FFF2-40B4-BE49-F238E27FC236}">
                <a16:creationId xmlns:a16="http://schemas.microsoft.com/office/drawing/2014/main" id="{0832B6F7-2705-EE0E-BEF6-B432B8D5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585" y="2092630"/>
            <a:ext cx="5780392" cy="267273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22168CF-39D7-7556-6FB0-C39EF265BB4F}"/>
              </a:ext>
            </a:extLst>
          </p:cNvPr>
          <p:cNvSpPr/>
          <p:nvPr/>
        </p:nvSpPr>
        <p:spPr>
          <a:xfrm rot="3019407">
            <a:off x="10715673" y="3717641"/>
            <a:ext cx="543582" cy="365760"/>
          </a:xfrm>
          <a:prstGeom prst="rightArrow">
            <a:avLst>
              <a:gd name="adj1" fmla="val 16981"/>
              <a:gd name="adj2" fmla="val 4292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AEF9B9-F684-BB4A-8A6C-2F86164CECCC}"/>
              </a:ext>
            </a:extLst>
          </p:cNvPr>
          <p:cNvSpPr txBox="1"/>
          <p:nvPr/>
        </p:nvSpPr>
        <p:spPr>
          <a:xfrm>
            <a:off x="9493000" y="3035673"/>
            <a:ext cx="16979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현재 장착 중인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속성 확인</a:t>
            </a:r>
            <a:r>
              <a:rPr lang="en-US" altLang="ko-KR" dirty="0">
                <a:solidFill>
                  <a:srgbClr val="FF0000"/>
                </a:solidFill>
              </a:rPr>
              <a:t> UI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D8ED81F-2018-9A28-81B1-03479F79A7B6}"/>
              </a:ext>
            </a:extLst>
          </p:cNvPr>
          <p:cNvSpPr/>
          <p:nvPr/>
        </p:nvSpPr>
        <p:spPr>
          <a:xfrm rot="16200000">
            <a:off x="6715666" y="4854280"/>
            <a:ext cx="543582" cy="365760"/>
          </a:xfrm>
          <a:prstGeom prst="rightArrow">
            <a:avLst>
              <a:gd name="adj1" fmla="val 16981"/>
              <a:gd name="adj2" fmla="val 4292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500228-AAAE-5A3F-5E84-3F7C4B0B6CF1}"/>
              </a:ext>
            </a:extLst>
          </p:cNvPr>
          <p:cNvSpPr/>
          <p:nvPr/>
        </p:nvSpPr>
        <p:spPr>
          <a:xfrm>
            <a:off x="5852585" y="4382219"/>
            <a:ext cx="3369053" cy="319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E194C0-E1F4-2485-F983-237DA11B0C07}"/>
              </a:ext>
            </a:extLst>
          </p:cNvPr>
          <p:cNvSpPr txBox="1"/>
          <p:nvPr/>
        </p:nvSpPr>
        <p:spPr>
          <a:xfrm>
            <a:off x="6039059" y="5308951"/>
            <a:ext cx="19335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HP, MP, Level UI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42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Pages>14</Pages>
  <Words>939</Words>
  <Characters>0</Characters>
  <Application>Microsoft Office PowerPoint</Application>
  <DocSecurity>0</DocSecurity>
  <PresentationFormat>와이드스크린</PresentationFormat>
  <Lines>0</Lines>
  <Paragraphs>197</Paragraphs>
  <Slides>18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맑은 고딕</vt:lpstr>
      <vt:lpstr>Calibri</vt:lpstr>
      <vt:lpstr>Century Gothic</vt:lpstr>
      <vt:lpstr>Garamond</vt:lpstr>
      <vt:lpstr>SavonVTI</vt:lpstr>
      <vt:lpstr>Atents team project</vt:lpstr>
      <vt:lpstr>목 차</vt:lpstr>
      <vt:lpstr>개 요</vt:lpstr>
      <vt:lpstr>개 요(장르 선택이유)</vt:lpstr>
      <vt:lpstr>시연 영상</vt:lpstr>
      <vt:lpstr>작업 분담</vt:lpstr>
      <vt:lpstr>작업 일정</vt:lpstr>
      <vt:lpstr>작업 일정</vt:lpstr>
      <vt:lpstr>Player UI</vt:lpstr>
      <vt:lpstr>Character Base</vt:lpstr>
      <vt:lpstr>Player</vt:lpstr>
      <vt:lpstr>NPC Script</vt:lpstr>
      <vt:lpstr>Inventory System</vt:lpstr>
      <vt:lpstr>Enemy</vt:lpstr>
      <vt:lpstr>Random Map Generation</vt:lpstr>
      <vt:lpstr>Random Map Generation</vt:lpstr>
      <vt:lpstr>Room 기믹</vt:lpstr>
      <vt:lpstr>Q&amp;A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Atents team project</dc:title>
  <dc:creator>전 태민</dc:creator>
  <cp:lastModifiedBy>전 태민</cp:lastModifiedBy>
  <cp:revision>14</cp:revision>
  <dcterms:modified xsi:type="dcterms:W3CDTF">2023-08-16T18:35:59Z</dcterms:modified>
</cp:coreProperties>
</file>